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20"/>
  </p:notesMasterIdLst>
  <p:sldIdLst>
    <p:sldId id="345" r:id="rId4"/>
    <p:sldId id="363" r:id="rId5"/>
    <p:sldId id="365" r:id="rId6"/>
    <p:sldId id="366" r:id="rId7"/>
    <p:sldId id="367" r:id="rId8"/>
    <p:sldId id="393" r:id="rId9"/>
    <p:sldId id="394" r:id="rId10"/>
    <p:sldId id="401" r:id="rId11"/>
    <p:sldId id="402" r:id="rId12"/>
    <p:sldId id="403" r:id="rId13"/>
    <p:sldId id="404" r:id="rId14"/>
    <p:sldId id="395" r:id="rId15"/>
    <p:sldId id="396" r:id="rId16"/>
    <p:sldId id="398" r:id="rId17"/>
    <p:sldId id="400" r:id="rId18"/>
    <p:sldId id="361" r:id="rId19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6" userDrawn="1">
          <p15:clr>
            <a:srgbClr val="A4A3A4"/>
          </p15:clr>
        </p15:guide>
        <p15:guide id="2" pos="28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000FF"/>
    <a:srgbClr val="1AAA02"/>
    <a:srgbClr val="FF0000"/>
    <a:srgbClr val="D2E9FA"/>
    <a:srgbClr val="DDDDDD"/>
    <a:srgbClr val="B2B2B2"/>
    <a:srgbClr val="EAEAEA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>
        <p:scale>
          <a:sx n="93" d="100"/>
          <a:sy n="93" d="100"/>
        </p:scale>
        <p:origin x="-1308" y="102"/>
      </p:cViewPr>
      <p:guideLst>
        <p:guide orient="horz" pos="2156"/>
        <p:guide pos="28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460" name="Rectangle 4"/>
          <p:cNvSpPr>
            <a:spLocks noGrp="1" noRo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3077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>
                <a:ea typeface="宋体" panose="02010600030101010101" pitchFamily="2" charset="-122"/>
              </a:rPr>
            </a:fld>
            <a:endParaRPr lang="zh-CN" altLang="en-US" sz="1200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3.png"/><Relationship Id="rId13" Type="http://schemas.openxmlformats.org/officeDocument/2006/relationships/image" Target="../media/image2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5" Type="http://schemas.openxmlformats.org/officeDocument/2006/relationships/theme" Target="../theme/theme2.xml"/><Relationship Id="rId14" Type="http://schemas.openxmlformats.org/officeDocument/2006/relationships/image" Target="../media/image6.png"/><Relationship Id="rId13" Type="http://schemas.openxmlformats.org/officeDocument/2006/relationships/image" Target="../media/image5.png"/><Relationship Id="rId12" Type="http://schemas.openxmlformats.org/officeDocument/2006/relationships/image" Target="../media/image4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gradFill rotWithShape="1">
            <a:gsLst>
              <a:gs pos="0">
                <a:srgbClr val="A3DCFF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027" name="Picture 3" descr="1"/>
          <p:cNvPicPr>
            <a:picLocks noChangeAspect="1"/>
          </p:cNvPicPr>
          <p:nvPr userDrawn="1"/>
        </p:nvPicPr>
        <p:blipFill>
          <a:blip r:embed="rId12"/>
          <a:srcRect b="38461"/>
          <a:stretch>
            <a:fillRect/>
          </a:stretch>
        </p:blipFill>
        <p:spPr>
          <a:xfrm>
            <a:off x="0" y="6315075"/>
            <a:ext cx="9144000" cy="542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8" name="Picture 4" descr="artplus_nature_naturalcity42_f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956550" y="6334125"/>
            <a:ext cx="1370013" cy="523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9" name="Picture 5" descr="artplus_nature_naturalcity42_i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532813" y="6165850"/>
            <a:ext cx="611187" cy="32385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Verdana" panose="020B060403050404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Verdana" panose="020B060403050404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Verdana" panose="020B060403050404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Verdana" panose="020B060403050404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23850" y="1196975"/>
            <a:ext cx="8405813" cy="4772025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CCECFF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051" name="Picture 3" descr="03_back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23850" y="1196975"/>
            <a:ext cx="8347075" cy="47037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2" name="Line 9"/>
          <p:cNvSpPr/>
          <p:nvPr/>
        </p:nvSpPr>
        <p:spPr>
          <a:xfrm>
            <a:off x="3635375" y="5013325"/>
            <a:ext cx="5105400" cy="0"/>
          </a:xfrm>
          <a:prstGeom prst="line">
            <a:avLst/>
          </a:prstGeom>
          <a:ln w="38100" cap="flat" cmpd="sng">
            <a:solidFill>
              <a:srgbClr val="CCECFF"/>
            </a:solidFill>
            <a:prstDash val="solid"/>
            <a:headEnd type="none" w="med" len="med"/>
            <a:tailEnd type="none" w="med" len="med"/>
          </a:ln>
        </p:spPr>
      </p:sp>
      <p:pic>
        <p:nvPicPr>
          <p:cNvPr id="2053" name="Picture 10" descr="03_icon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87675" y="4652963"/>
            <a:ext cx="749300" cy="927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77000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000">
                <a:solidFill>
                  <a:srgbClr val="000000"/>
                </a:solidFill>
                <a:ea typeface="宋体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Verdana" panose="020B060403050404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Verdana" panose="020B060403050404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Verdana" panose="020B060403050404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Verdana" panose="020B060403050404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4" name="Rectangle 2"/>
          <p:cNvSpPr/>
          <p:nvPr/>
        </p:nvSpPr>
        <p:spPr>
          <a:xfrm>
            <a:off x="4067175" y="3249613"/>
            <a:ext cx="71438" cy="900112"/>
          </a:xfrm>
          <a:prstGeom prst="rect">
            <a:avLst/>
          </a:prstGeom>
          <a:solidFill>
            <a:srgbClr val="1AAA02"/>
          </a:solidFill>
          <a:ln w="9525">
            <a:noFill/>
          </a:ln>
        </p:spPr>
        <p:txBody>
          <a:bodyPr wrap="none" anchor="ctr" anchorCtr="0"/>
          <a:p>
            <a:pPr algn="r" eaLnBrk="1" hangingPunct="1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5" name="Rectangle 3"/>
          <p:cNvSpPr/>
          <p:nvPr/>
        </p:nvSpPr>
        <p:spPr>
          <a:xfrm>
            <a:off x="4000500" y="3214688"/>
            <a:ext cx="4675188" cy="114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ctr" eaLnBrk="1" hangingPunct="1">
              <a:lnSpc>
                <a:spcPts val="3800"/>
              </a:lnSpc>
              <a:spcBef>
                <a:spcPts val="600"/>
              </a:spcBef>
            </a:pPr>
            <a:r>
              <a:rPr lang="zh-CN" altLang="en-US" sz="2900" b="1" dirty="0">
                <a:solidFill>
                  <a:srgbClr val="000000"/>
                </a:solidFill>
                <a:latin typeface="Verdana" panose="020B0604030504040204" pitchFamily="34" charset="0"/>
                <a:ea typeface="方正黑体_GBK" pitchFamily="65" charset="-122"/>
              </a:rPr>
              <a:t>重庆市科普项目网上申报操作流程图解</a:t>
            </a:r>
            <a:endParaRPr lang="zh-CN" altLang="en-US" sz="2900" b="1" dirty="0">
              <a:solidFill>
                <a:srgbClr val="000000"/>
              </a:solidFill>
              <a:latin typeface="Verdana" panose="020B0604030504040204" pitchFamily="34" charset="0"/>
              <a:ea typeface="方正黑体_GBK" pitchFamily="65" charset="-122"/>
            </a:endParaRPr>
          </a:p>
        </p:txBody>
      </p:sp>
      <p:sp>
        <p:nvSpPr>
          <p:cNvPr id="3076" name="Rectangle 4"/>
          <p:cNvSpPr/>
          <p:nvPr/>
        </p:nvSpPr>
        <p:spPr>
          <a:xfrm>
            <a:off x="4067175" y="4581525"/>
            <a:ext cx="4535488" cy="8636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ctr" eaLnBrk="1" hangingPunct="1">
              <a:lnSpc>
                <a:spcPts val="28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zh-CN" altLang="en-US" sz="1600" b="1" dirty="0">
                <a:solidFill>
                  <a:srgbClr val="000066"/>
                </a:solidFill>
                <a:latin typeface="Verdana" panose="020B0604030504040204" pitchFamily="34" charset="0"/>
                <a:ea typeface="方正小标宋_GBK" pitchFamily="65" charset="-122"/>
              </a:rPr>
              <a:t>重庆市科技项目管理服务中心</a:t>
            </a:r>
            <a:endParaRPr lang="zh-CN" altLang="en-US" sz="1600" b="1" dirty="0">
              <a:solidFill>
                <a:srgbClr val="000066"/>
              </a:solidFill>
              <a:latin typeface="Verdana" panose="020B0604030504040204" pitchFamily="34" charset="0"/>
              <a:ea typeface="方正小标宋_GBK" pitchFamily="65" charset="-122"/>
            </a:endParaRPr>
          </a:p>
          <a:p>
            <a:pPr algn="ctr" eaLnBrk="1" hangingPunct="1">
              <a:lnSpc>
                <a:spcPts val="28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en-US" altLang="zh-CN" sz="1600" b="1" dirty="0">
                <a:solidFill>
                  <a:srgbClr val="000066"/>
                </a:solidFill>
                <a:latin typeface="Verdana" panose="020B0604030504040204" pitchFamily="34" charset="0"/>
                <a:ea typeface="方正小标宋_GBK" pitchFamily="65" charset="-122"/>
              </a:rPr>
              <a:t>2023.7</a:t>
            </a:r>
            <a:endParaRPr lang="zh-CN" altLang="en-US" sz="1600" b="1" dirty="0">
              <a:solidFill>
                <a:srgbClr val="000066"/>
              </a:solidFill>
              <a:latin typeface="Verdana" panose="020B0604030504040204" pitchFamily="34" charset="0"/>
              <a:ea typeface="方正小标宋_GBK" pitchFamily="65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Rectangle 4"/>
          <p:cNvSpPr>
            <a:spLocks noGrp="1"/>
          </p:cNvSpPr>
          <p:nvPr>
            <p:ph type="title" idx="4294967295"/>
          </p:nvPr>
        </p:nvSpPr>
        <p:spPr>
          <a:xfrm>
            <a:off x="611188" y="549275"/>
            <a:ext cx="2881312" cy="503238"/>
          </a:xfrm>
          <a:prstGeom prst="rect">
            <a:avLst/>
          </a:prstGeom>
          <a:solidFill>
            <a:srgbClr val="0000FF"/>
          </a:solidFill>
          <a:ln w="9525">
            <a:noFill/>
          </a:ln>
        </p:spPr>
        <p:txBody>
          <a:bodyPr anchor="ctr" anchorCtr="0"/>
          <a:p>
            <a:pPr eaLnBrk="1" hangingPunct="1"/>
            <a:r>
              <a:rPr lang="zh-CN" altLang="en-US" sz="2600" dirty="0">
                <a:solidFill>
                  <a:schemeClr val="bg1"/>
                </a:solidFill>
                <a:latin typeface="方正黑体_GBK" pitchFamily="65" charset="-122"/>
                <a:ea typeface="方正黑体_GBK" pitchFamily="65" charset="-122"/>
              </a:rPr>
              <a:t>一、申报流程说明</a:t>
            </a:r>
            <a:endParaRPr lang="zh-CN" altLang="en-US" sz="2600" dirty="0">
              <a:solidFill>
                <a:schemeClr val="bg1"/>
              </a:solidFill>
              <a:latin typeface="方正黑体_GBK" pitchFamily="65" charset="-122"/>
              <a:ea typeface="方正黑体_GBK" pitchFamily="65" charset="-122"/>
            </a:endParaRPr>
          </a:p>
        </p:txBody>
      </p:sp>
      <p:sp>
        <p:nvSpPr>
          <p:cNvPr id="4099" name="Rectangle 5"/>
          <p:cNvSpPr>
            <a:spLocks noGrp="1"/>
          </p:cNvSpPr>
          <p:nvPr>
            <p:ph type="body" idx="4294967295"/>
          </p:nvPr>
        </p:nvSpPr>
        <p:spPr>
          <a:xfrm>
            <a:off x="611188" y="1196975"/>
            <a:ext cx="7920037" cy="10080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>
              <a:lnSpc>
                <a:spcPct val="110000"/>
              </a:lnSpc>
              <a:buNone/>
            </a:pPr>
            <a:r>
              <a:rPr lang="zh-CN" altLang="en-US" sz="2100" dirty="0">
                <a:latin typeface="方正隶书_GBK" pitchFamily="65" charset="-122"/>
                <a:ea typeface="方正隶书_GBK" pitchFamily="65" charset="-122"/>
              </a:rPr>
              <a:t>    </a:t>
            </a:r>
            <a:r>
              <a:rPr lang="en-US" altLang="zh-CN" sz="2000" dirty="0">
                <a:solidFill>
                  <a:srgbClr val="0000CC"/>
                </a:solidFill>
                <a:latin typeface="方正小标宋_GBK" pitchFamily="65" charset="-122"/>
                <a:ea typeface="方正小标宋_GBK" pitchFamily="65" charset="-122"/>
              </a:rPr>
              <a:t>1</a:t>
            </a:r>
            <a:r>
              <a:rPr lang="zh-CN" altLang="en-US" sz="2000" dirty="0">
                <a:solidFill>
                  <a:srgbClr val="0000CC"/>
                </a:solidFill>
                <a:latin typeface="方正小标宋_GBK" pitchFamily="65" charset="-122"/>
                <a:ea typeface="方正小标宋_GBK" pitchFamily="65" charset="-122"/>
              </a:rPr>
              <a:t>、注册</a:t>
            </a:r>
            <a:endParaRPr lang="zh-CN" altLang="en-US" sz="2000" dirty="0">
              <a:solidFill>
                <a:srgbClr val="0000CC"/>
              </a:solidFill>
              <a:latin typeface="方正小标宋_GBK" pitchFamily="65" charset="-122"/>
              <a:ea typeface="方正小标宋_GBK" pitchFamily="65" charset="-122"/>
            </a:endParaRPr>
          </a:p>
          <a:p>
            <a:pPr eaLnBrk="1" hangingPunct="1">
              <a:lnSpc>
                <a:spcPct val="110000"/>
              </a:lnSpc>
              <a:spcBef>
                <a:spcPct val="50000"/>
              </a:spcBef>
              <a:buNone/>
            </a:pPr>
            <a:r>
              <a:rPr lang="zh-CN" altLang="en-US" sz="1600" dirty="0">
                <a:ea typeface="宋体" panose="02010600030101010101" pitchFamily="2" charset="-122"/>
              </a:rPr>
              <a:t>     </a:t>
            </a:r>
            <a:r>
              <a:rPr lang="zh-CN" altLang="en-US" sz="2000" dirty="0">
                <a:solidFill>
                  <a:srgbClr val="000000"/>
                </a:solidFill>
                <a:latin typeface="方正仿宋_GBK" pitchFamily="65" charset="-122"/>
                <a:ea typeface="方正仿宋_GBK" pitchFamily="65" charset="-122"/>
              </a:rPr>
              <a:t>重庆市科技计划项目注册账户分为</a:t>
            </a:r>
            <a:r>
              <a:rPr lang="en-US" altLang="zh-CN" sz="2000" dirty="0">
                <a:solidFill>
                  <a:srgbClr val="000000"/>
                </a:solidFill>
                <a:latin typeface="方正仿宋_GBK" pitchFamily="65" charset="-122"/>
                <a:ea typeface="方正仿宋_GBK" pitchFamily="65" charset="-122"/>
              </a:rPr>
              <a:t>2</a:t>
            </a:r>
            <a:r>
              <a:rPr lang="zh-CN" altLang="en-US" sz="2000" dirty="0">
                <a:solidFill>
                  <a:srgbClr val="000000"/>
                </a:solidFill>
                <a:latin typeface="方正仿宋_GBK" pitchFamily="65" charset="-122"/>
                <a:ea typeface="方正仿宋_GBK" pitchFamily="65" charset="-122"/>
              </a:rPr>
              <a:t>类：</a:t>
            </a:r>
            <a:r>
              <a:rPr lang="zh-CN" altLang="en-US" sz="2000" dirty="0">
                <a:solidFill>
                  <a:srgbClr val="FF0000"/>
                </a:solidFill>
                <a:latin typeface="方正仿宋_GBK" pitchFamily="65" charset="-122"/>
                <a:ea typeface="方正仿宋_GBK" pitchFamily="65" charset="-122"/>
              </a:rPr>
              <a:t>单位账户</a:t>
            </a:r>
            <a:r>
              <a:rPr lang="zh-CN" altLang="en-US" sz="2000" dirty="0">
                <a:solidFill>
                  <a:srgbClr val="000000"/>
                </a:solidFill>
                <a:latin typeface="方正仿宋_GBK" pitchFamily="65" charset="-122"/>
                <a:ea typeface="方正仿宋_GBK" pitchFamily="65" charset="-122"/>
              </a:rPr>
              <a:t>和</a:t>
            </a:r>
            <a:r>
              <a:rPr lang="zh-CN" altLang="en-US" sz="2000" dirty="0">
                <a:solidFill>
                  <a:srgbClr val="FF0000"/>
                </a:solidFill>
                <a:latin typeface="方正仿宋_GBK" pitchFamily="65" charset="-122"/>
                <a:ea typeface="方正仿宋_GBK" pitchFamily="65" charset="-122"/>
              </a:rPr>
              <a:t>个人账户</a:t>
            </a:r>
            <a:r>
              <a:rPr lang="zh-CN" altLang="en-US" sz="1400" i="1" dirty="0">
                <a:solidFill>
                  <a:srgbClr val="000000"/>
                </a:solidFill>
                <a:latin typeface="方正仿宋_GBK" pitchFamily="65" charset="-122"/>
                <a:ea typeface="方正仿宋_GBK" pitchFamily="65" charset="-122"/>
              </a:rPr>
              <a:t>    </a:t>
            </a:r>
            <a:endParaRPr lang="zh-CN" altLang="en-US" sz="1200" i="1" dirty="0">
              <a:solidFill>
                <a:srgbClr val="000000"/>
              </a:solidFill>
              <a:latin typeface="方正仿宋_GBK" pitchFamily="65" charset="-122"/>
              <a:ea typeface="方正仿宋_GBK" pitchFamily="65" charset="-122"/>
            </a:endParaRPr>
          </a:p>
        </p:txBody>
      </p:sp>
      <p:sp>
        <p:nvSpPr>
          <p:cNvPr id="4100" name="Rectangle 5"/>
          <p:cNvSpPr/>
          <p:nvPr/>
        </p:nvSpPr>
        <p:spPr>
          <a:xfrm>
            <a:off x="638175" y="2133600"/>
            <a:ext cx="7704138" cy="23034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 eaLnBrk="1" hangingPunct="1">
              <a:lnSpc>
                <a:spcPct val="13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zh-CN" altLang="en-US" sz="2000" b="1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           </a:t>
            </a:r>
            <a:r>
              <a:rPr lang="zh-CN" altLang="en-US" sz="2000" b="1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</a:rPr>
              <a:t>单位账户</a:t>
            </a:r>
            <a:r>
              <a:rPr lang="zh-CN" altLang="en-US" sz="2000" b="1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：</a:t>
            </a:r>
            <a:r>
              <a:rPr lang="zh-CN" altLang="en-US" b="1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针对项目申报单位设立的账户。项目申报单位登录市科技局门户网站</a:t>
            </a:r>
            <a:r>
              <a:rPr lang="en-US" altLang="zh-CN" b="1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http://kjj.cq.gov.cn/</a:t>
            </a:r>
            <a:r>
              <a:rPr lang="zh-CN" altLang="en-US" b="1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，</a:t>
            </a:r>
            <a:r>
              <a:rPr lang="zh-CN" altLang="en-US" b="1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  <a:sym typeface="Arial" panose="020B0604020202020204" pitchFamily="34" charset="0"/>
              </a:rPr>
              <a:t>点击</a:t>
            </a:r>
            <a:r>
              <a:rPr lang="zh-CN" altLang="en-US" b="1" dirty="0">
                <a:solidFill>
                  <a:srgbClr val="000000"/>
                </a:solidFill>
                <a:latin typeface="Arial" panose="020B0604020202020204" pitchFamily="34" charset="0"/>
                <a:ea typeface="方正黑体_GBK" pitchFamily="65" charset="-122"/>
                <a:sym typeface="Arial" panose="020B0604020202020204" pitchFamily="34" charset="0"/>
              </a:rPr>
              <a:t>“</a:t>
            </a:r>
            <a:r>
              <a:rPr lang="zh-CN" altLang="en-US" b="1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  <a:sym typeface="Arial" panose="020B0604020202020204" pitchFamily="34" charset="0"/>
              </a:rPr>
              <a:t>业务系统</a:t>
            </a:r>
            <a:r>
              <a:rPr lang="zh-CN" altLang="en-US" b="1" dirty="0">
                <a:solidFill>
                  <a:srgbClr val="000000"/>
                </a:solidFill>
                <a:latin typeface="Arial" panose="020B0604020202020204" pitchFamily="34" charset="0"/>
                <a:ea typeface="方正黑体_GBK" pitchFamily="65" charset="-122"/>
              </a:rPr>
              <a:t>”旁边的</a:t>
            </a:r>
            <a:r>
              <a:rPr lang="zh-CN" altLang="en-US" b="1" dirty="0">
                <a:solidFill>
                  <a:srgbClr val="000000"/>
                </a:solidFill>
                <a:latin typeface="Arial" panose="020B0604020202020204" pitchFamily="34" charset="0"/>
                <a:ea typeface="方正黑体_GBK" pitchFamily="65" charset="-122"/>
                <a:sym typeface="Arial" panose="020B0604020202020204" pitchFamily="34" charset="0"/>
              </a:rPr>
              <a:t>“重庆市科技管理信息系统”</a:t>
            </a:r>
            <a:r>
              <a:rPr lang="zh-CN" altLang="en-US" b="1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，进入</a:t>
            </a:r>
            <a:r>
              <a:rPr lang="zh-CN" altLang="en-US" b="1" dirty="0">
                <a:solidFill>
                  <a:srgbClr val="000000"/>
                </a:solidFill>
                <a:latin typeface="Arial" panose="020B0604020202020204" pitchFamily="34" charset="0"/>
                <a:ea typeface="方正黑体_GBK" pitchFamily="65" charset="-122"/>
              </a:rPr>
              <a:t>系统首</a:t>
            </a:r>
            <a:r>
              <a:rPr lang="zh-CN" altLang="en-US" b="1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页，在该平台注册机构账号。机构类型选择</a:t>
            </a:r>
            <a:r>
              <a:rPr lang="zh-CN" altLang="en-US" b="1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</a:rPr>
              <a:t>企业</a:t>
            </a:r>
            <a:r>
              <a:rPr lang="zh-CN" altLang="en-US" b="1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，需要在</a:t>
            </a:r>
            <a:r>
              <a:rPr lang="zh-CN" altLang="en-US" b="1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</a:rPr>
              <a:t>科技型企业系统</a:t>
            </a:r>
            <a:r>
              <a:rPr lang="zh-CN" altLang="en-US" b="1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中完善信息。机构类型不是企业的，在</a:t>
            </a:r>
            <a:r>
              <a:rPr lang="zh-CN" altLang="en-US" b="1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</a:rPr>
              <a:t>科技人才库</a:t>
            </a:r>
            <a:r>
              <a:rPr lang="zh-CN" altLang="en-US" b="1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中完善信息，科技型企业咨询电话：</a:t>
            </a:r>
            <a:r>
              <a:rPr lang="en-US" altLang="zh-CN" b="1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67513887</a:t>
            </a:r>
            <a:endParaRPr lang="zh-CN" altLang="en-US" b="1" dirty="0">
              <a:solidFill>
                <a:srgbClr val="000000"/>
              </a:solidFill>
              <a:latin typeface="方正黑体_GBK" pitchFamily="65" charset="-122"/>
              <a:ea typeface="方正黑体_GBK" pitchFamily="65" charset="-122"/>
            </a:endParaRPr>
          </a:p>
          <a:p>
            <a:pPr marL="342900" indent="-342900" eaLnBrk="1" hangingPunct="1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endParaRPr lang="zh-CN" altLang="en-US" b="1" dirty="0">
              <a:solidFill>
                <a:srgbClr val="000000"/>
              </a:solidFill>
              <a:latin typeface="方正黑体_GBK" pitchFamily="65" charset="-122"/>
              <a:ea typeface="方正黑体_GBK" pitchFamily="65" charset="-122"/>
            </a:endParaRPr>
          </a:p>
        </p:txBody>
      </p:sp>
      <p:sp>
        <p:nvSpPr>
          <p:cNvPr id="4101" name="Rectangle 5"/>
          <p:cNvSpPr/>
          <p:nvPr/>
        </p:nvSpPr>
        <p:spPr>
          <a:xfrm>
            <a:off x="468313" y="5157788"/>
            <a:ext cx="8424862" cy="1004887"/>
          </a:xfrm>
          <a:prstGeom prst="rect">
            <a:avLst/>
          </a:prstGeom>
          <a:solidFill>
            <a:srgbClr val="FFFF99"/>
          </a:solidFill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zh-CN" altLang="en-US" sz="2600" b="1" dirty="0">
                <a:solidFill>
                  <a:srgbClr val="000000"/>
                </a:solidFill>
                <a:latin typeface="Arial" panose="020B0604020202020204" pitchFamily="34" charset="0"/>
                <a:ea typeface="方正黑体_GBK" pitchFamily="65" charset="-122"/>
              </a:rPr>
              <a:t> </a:t>
            </a:r>
            <a:r>
              <a:rPr lang="zh-CN" altLang="en-US" b="1" dirty="0">
                <a:solidFill>
                  <a:srgbClr val="0000FF"/>
                </a:solidFill>
                <a:latin typeface="方正黑体_GBK" pitchFamily="65" charset="-122"/>
                <a:ea typeface="方正黑体_GBK" pitchFamily="65" charset="-122"/>
              </a:rPr>
              <a:t>◆</a:t>
            </a:r>
            <a:r>
              <a:rPr lang="zh-CN" altLang="en-US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zh-CN" alt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方正黑体_GBK" pitchFamily="65" charset="-122"/>
              </a:rPr>
              <a:t>经审核通过后，单位账户被激活，</a:t>
            </a:r>
            <a:r>
              <a:rPr lang="zh-CN" altLang="en-US" sz="2000" b="1" dirty="0">
                <a:solidFill>
                  <a:srgbClr val="FF0000"/>
                </a:solidFill>
                <a:latin typeface="Arial" panose="020B0604020202020204" pitchFamily="34" charset="0"/>
                <a:ea typeface="方正黑体_GBK" pitchFamily="65" charset="-122"/>
              </a:rPr>
              <a:t>只有单位账户注册并被激活后，项目负责人账户才能注册</a:t>
            </a:r>
            <a:endParaRPr lang="zh-CN" altLang="en-US" sz="2000" b="1" dirty="0">
              <a:solidFill>
                <a:srgbClr val="FF0000"/>
              </a:solidFill>
              <a:latin typeface="Arial" panose="020B0604020202020204" pitchFamily="34" charset="0"/>
              <a:ea typeface="方正黑体_GBK" pitchFamily="65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5"/>
          <p:cNvSpPr>
            <a:spLocks noGrp="1"/>
          </p:cNvSpPr>
          <p:nvPr>
            <p:ph type="body" idx="4294967295"/>
          </p:nvPr>
        </p:nvSpPr>
        <p:spPr>
          <a:xfrm>
            <a:off x="539750" y="1628775"/>
            <a:ext cx="8135938" cy="27368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>
              <a:lnSpc>
                <a:spcPct val="130000"/>
              </a:lnSpc>
              <a:buNone/>
            </a:pPr>
            <a:r>
              <a:rPr lang="zh-CN" altLang="en-US" sz="2400" dirty="0">
                <a:latin typeface="仿宋_GB2312" pitchFamily="49" charset="-122"/>
                <a:ea typeface="仿宋_GB2312" pitchFamily="49" charset="-122"/>
              </a:rPr>
              <a:t>      </a:t>
            </a:r>
            <a:r>
              <a:rPr lang="zh-CN" altLang="en-US" sz="2000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</a:rPr>
              <a:t>个人账户</a:t>
            </a:r>
            <a:r>
              <a:rPr lang="zh-CN" altLang="en-US" sz="2000" dirty="0">
                <a:solidFill>
                  <a:srgbClr val="993300"/>
                </a:solidFill>
                <a:latin typeface="方正黑体_GBK" pitchFamily="65" charset="-122"/>
                <a:ea typeface="方正黑体_GBK" pitchFamily="65" charset="-122"/>
              </a:rPr>
              <a:t>：</a:t>
            </a:r>
            <a:r>
              <a:rPr lang="zh-CN" altLang="en-US" sz="20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针对项目申报的项目负责人设立的账户。项目负责人登陆市科技局门户网站</a:t>
            </a:r>
            <a:r>
              <a:rPr lang="en-US" altLang="zh-CN" sz="20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http://kjj.cq.gov.cn/</a:t>
            </a:r>
            <a:r>
              <a:rPr lang="zh-CN" altLang="en-US" sz="20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，点击</a:t>
            </a:r>
            <a:r>
              <a:rPr lang="zh-CN" altLang="en-US" sz="2000" dirty="0">
                <a:solidFill>
                  <a:srgbClr val="000000"/>
                </a:solidFill>
                <a:ea typeface="方正黑体_GBK" pitchFamily="65" charset="-122"/>
                <a:sym typeface="Arial" panose="020B0604020202020204" pitchFamily="34" charset="0"/>
              </a:rPr>
              <a:t>“重庆市科技管理信息系统” </a:t>
            </a:r>
            <a:r>
              <a:rPr lang="zh-CN" altLang="en-US" sz="20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，注册一个个人账号，然后在</a:t>
            </a:r>
            <a:r>
              <a:rPr lang="zh-CN" altLang="en-US" sz="2000" dirty="0">
                <a:solidFill>
                  <a:srgbClr val="000000"/>
                </a:solidFill>
                <a:latin typeface="Arial" panose="020B0604020202020204" pitchFamily="34" charset="0"/>
                <a:ea typeface="方正黑体_GBK" pitchFamily="65" charset="-122"/>
                <a:sym typeface="Arial" panose="020B0604020202020204" pitchFamily="34" charset="0"/>
              </a:rPr>
              <a:t>“</a:t>
            </a:r>
            <a:r>
              <a:rPr lang="zh-CN" altLang="en-US" sz="20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  <a:sym typeface="Arial" panose="020B0604020202020204" pitchFamily="34" charset="0"/>
              </a:rPr>
              <a:t>科技人才管理</a:t>
            </a:r>
            <a:r>
              <a:rPr lang="zh-CN" altLang="en-US" sz="2000" dirty="0">
                <a:solidFill>
                  <a:srgbClr val="000000"/>
                </a:solidFill>
                <a:latin typeface="Arial" panose="020B0604020202020204" pitchFamily="34" charset="0"/>
                <a:ea typeface="方正黑体_GBK" pitchFamily="65" charset="-122"/>
                <a:sym typeface="Arial" panose="020B0604020202020204" pitchFamily="34" charset="0"/>
              </a:rPr>
              <a:t>”</a:t>
            </a:r>
            <a:r>
              <a:rPr lang="zh-CN" altLang="en-US" sz="20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  <a:sym typeface="Arial" panose="020B0604020202020204" pitchFamily="34" charset="0"/>
              </a:rPr>
              <a:t>链</a:t>
            </a:r>
            <a:r>
              <a:rPr lang="zh-CN" altLang="en-US" sz="20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接，进入</a:t>
            </a:r>
            <a:r>
              <a:rPr lang="zh-CN" altLang="en-US" sz="2000" dirty="0">
                <a:solidFill>
                  <a:srgbClr val="000000"/>
                </a:solidFill>
                <a:latin typeface="Arial" panose="020B0604020202020204" pitchFamily="34" charset="0"/>
                <a:ea typeface="方正黑体_GBK" pitchFamily="65" charset="-122"/>
              </a:rPr>
              <a:t>“</a:t>
            </a:r>
            <a:r>
              <a:rPr lang="zh-CN" altLang="en-US" sz="20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重庆市科技人才库系统</a:t>
            </a:r>
            <a:r>
              <a:rPr lang="zh-CN" altLang="en-US" sz="2000" dirty="0">
                <a:solidFill>
                  <a:srgbClr val="000000"/>
                </a:solidFill>
                <a:latin typeface="Arial" panose="020B0604020202020204" pitchFamily="34" charset="0"/>
                <a:ea typeface="方正黑体_GBK" pitchFamily="65" charset="-122"/>
              </a:rPr>
              <a:t>”</a:t>
            </a:r>
            <a:r>
              <a:rPr lang="zh-CN" altLang="en-US" sz="20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首页，如实填写个人基本信息并网上提交，</a:t>
            </a:r>
            <a:r>
              <a:rPr lang="zh-CN" altLang="en-US" sz="2000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</a:rPr>
              <a:t>经本单位账号审核通过后个人账户被激活。</a:t>
            </a:r>
            <a:endParaRPr lang="zh-CN" altLang="en-US" sz="2000" dirty="0">
              <a:solidFill>
                <a:srgbClr val="FF0000"/>
              </a:solidFill>
              <a:latin typeface="方正黑体_GBK" pitchFamily="65" charset="-122"/>
              <a:ea typeface="方正黑体_GBK" pitchFamily="65" charset="-122"/>
            </a:endParaRPr>
          </a:p>
        </p:txBody>
      </p:sp>
      <p:sp>
        <p:nvSpPr>
          <p:cNvPr id="5123" name="Rectangle 3"/>
          <p:cNvSpPr/>
          <p:nvPr/>
        </p:nvSpPr>
        <p:spPr>
          <a:xfrm>
            <a:off x="611188" y="4797425"/>
            <a:ext cx="8208962" cy="885825"/>
          </a:xfrm>
          <a:prstGeom prst="rect">
            <a:avLst/>
          </a:prstGeom>
          <a:solidFill>
            <a:srgbClr val="FFFF99"/>
          </a:solidFill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◆   </a:t>
            </a:r>
            <a:r>
              <a:rPr lang="zh-CN" alt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方正黑体_GBK" pitchFamily="65" charset="-122"/>
              </a:rPr>
              <a:t>注：个人账号主要用于项目申报、任务书填写、结题信息录入等，请妥善保管</a:t>
            </a:r>
            <a:endParaRPr lang="zh-CN" altLang="en-US" sz="2000" b="1" dirty="0">
              <a:solidFill>
                <a:srgbClr val="000000"/>
              </a:solidFill>
              <a:latin typeface="Arial" panose="020B0604020202020204" pitchFamily="34" charset="0"/>
              <a:ea typeface="方正黑体_GBK" pitchFamily="65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4"/>
          <p:cNvSpPr>
            <a:spLocks noGrp="1"/>
          </p:cNvSpPr>
          <p:nvPr>
            <p:ph type="title" idx="4294967295"/>
          </p:nvPr>
        </p:nvSpPr>
        <p:spPr>
          <a:xfrm>
            <a:off x="539750" y="333375"/>
            <a:ext cx="8001000" cy="75088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r>
              <a:rPr lang="zh-CN" altLang="en-US" sz="2400" b="0" dirty="0">
                <a:ea typeface="宋体" panose="02010600030101010101" pitchFamily="2" charset="-122"/>
              </a:rPr>
              <a:t>   </a:t>
            </a:r>
            <a:endParaRPr lang="zh-CN" altLang="en-US" sz="2400" b="0" dirty="0">
              <a:ea typeface="宋体" panose="02010600030101010101" pitchFamily="2" charset="-122"/>
            </a:endParaRPr>
          </a:p>
        </p:txBody>
      </p:sp>
      <p:sp>
        <p:nvSpPr>
          <p:cNvPr id="6147" name="Rectangle 5"/>
          <p:cNvSpPr>
            <a:spLocks noGrp="1"/>
          </p:cNvSpPr>
          <p:nvPr>
            <p:ph type="body" idx="4294967295"/>
          </p:nvPr>
        </p:nvSpPr>
        <p:spPr>
          <a:xfrm>
            <a:off x="1258888" y="1989138"/>
            <a:ext cx="6983412" cy="3240087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>
              <a:lnSpc>
                <a:spcPct val="130000"/>
              </a:lnSpc>
              <a:buNone/>
            </a:pPr>
            <a:r>
              <a:rPr lang="zh-CN" altLang="en-US" sz="24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        </a:t>
            </a:r>
            <a:r>
              <a:rPr lang="zh-CN" altLang="en-US" sz="22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使用个人账号登录</a:t>
            </a:r>
            <a:r>
              <a:rPr lang="zh-CN" altLang="en-US" sz="2200" dirty="0">
                <a:solidFill>
                  <a:srgbClr val="000000"/>
                </a:solidFill>
                <a:latin typeface="Arial" panose="020B0604020202020204" pitchFamily="34" charset="0"/>
                <a:ea typeface="方正黑体_GBK" pitchFamily="65" charset="-122"/>
              </a:rPr>
              <a:t>“</a:t>
            </a:r>
            <a:r>
              <a:rPr lang="zh-CN" altLang="en-US" sz="22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重庆市科技信息管理系统</a:t>
            </a:r>
            <a:r>
              <a:rPr lang="zh-CN" altLang="en-US" sz="2200" dirty="0">
                <a:solidFill>
                  <a:srgbClr val="000000"/>
                </a:solidFill>
                <a:latin typeface="Arial" panose="020B0604020202020204" pitchFamily="34" charset="0"/>
                <a:ea typeface="方正黑体_GBK" pitchFamily="65" charset="-122"/>
              </a:rPr>
              <a:t>”</a:t>
            </a:r>
            <a:r>
              <a:rPr lang="zh-CN" altLang="en-US" sz="22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，点击左侧菜单“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科研项目（旧）</a:t>
            </a:r>
            <a:r>
              <a:rPr lang="zh-CN" altLang="en-US" sz="22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”，进入</a:t>
            </a:r>
            <a:r>
              <a:rPr lang="zh-CN" altLang="en-US" sz="2200" dirty="0">
                <a:solidFill>
                  <a:srgbClr val="000000"/>
                </a:solidFill>
                <a:latin typeface="Arial" panose="020B0604020202020204" pitchFamily="34" charset="0"/>
                <a:ea typeface="方正黑体_GBK" pitchFamily="65" charset="-122"/>
              </a:rPr>
              <a:t>“</a:t>
            </a:r>
            <a:r>
              <a:rPr lang="zh-CN" altLang="en-US" sz="2200" dirty="0">
                <a:solidFill>
                  <a:srgbClr val="FF0000"/>
                </a:solidFill>
                <a:latin typeface="Arial" panose="020B0604020202020204" pitchFamily="34" charset="0"/>
                <a:ea typeface="方正黑体_GBK" pitchFamily="65" charset="-122"/>
              </a:rPr>
              <a:t>科研项目子系统</a:t>
            </a:r>
            <a:r>
              <a:rPr lang="zh-CN" altLang="en-US" sz="2200" dirty="0">
                <a:solidFill>
                  <a:srgbClr val="000000"/>
                </a:solidFill>
                <a:latin typeface="Arial" panose="020B0604020202020204" pitchFamily="34" charset="0"/>
                <a:ea typeface="方正黑体_GBK" pitchFamily="65" charset="-122"/>
              </a:rPr>
              <a:t>”</a:t>
            </a:r>
            <a:r>
              <a:rPr lang="zh-CN" altLang="en-US" sz="22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，点击左侧“</a:t>
            </a:r>
            <a:r>
              <a:rPr lang="zh-CN" altLang="en-US" sz="2200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</a:rPr>
              <a:t>新项目申报</a:t>
            </a:r>
            <a:r>
              <a:rPr lang="zh-CN" altLang="en-US" sz="22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”，计划类别选择：项目类别与级别按需求选择，按要求</a:t>
            </a:r>
            <a:r>
              <a:rPr lang="zh-CN" altLang="en-US" sz="2200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</a:rPr>
              <a:t>在线填写</a:t>
            </a:r>
            <a:r>
              <a:rPr lang="zh-CN" altLang="en-US" sz="22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，经完整性检查后，点击生成预览版本，检查无误后</a:t>
            </a:r>
            <a:r>
              <a:rPr lang="zh-CN" altLang="en-US" sz="2200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</a:rPr>
              <a:t>提交至所在单位</a:t>
            </a:r>
            <a:endParaRPr lang="zh-CN" altLang="en-US" sz="2200" dirty="0">
              <a:solidFill>
                <a:srgbClr val="FF0000"/>
              </a:solidFill>
              <a:latin typeface="方正黑体_GBK" pitchFamily="65" charset="-122"/>
              <a:ea typeface="方正黑体_GBK" pitchFamily="65" charset="-122"/>
            </a:endParaRPr>
          </a:p>
        </p:txBody>
      </p:sp>
      <p:sp>
        <p:nvSpPr>
          <p:cNvPr id="6148" name="Rectangle 4"/>
          <p:cNvSpPr/>
          <p:nvPr/>
        </p:nvSpPr>
        <p:spPr>
          <a:xfrm>
            <a:off x="1619250" y="1268413"/>
            <a:ext cx="180022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US" altLang="zh-CN" sz="2200" b="1" dirty="0">
                <a:solidFill>
                  <a:srgbClr val="0000CC"/>
                </a:solidFill>
                <a:latin typeface="方正小标宋_GBK" pitchFamily="65" charset="-122"/>
                <a:ea typeface="方正小标宋_GBK" pitchFamily="65" charset="-122"/>
              </a:rPr>
              <a:t>2</a:t>
            </a:r>
            <a:r>
              <a:rPr lang="zh-CN" altLang="en-US" sz="2200" b="1" dirty="0">
                <a:solidFill>
                  <a:srgbClr val="0000CC"/>
                </a:solidFill>
                <a:latin typeface="方正小标宋_GBK" pitchFamily="65" charset="-122"/>
                <a:ea typeface="方正小标宋_GBK" pitchFamily="65" charset="-122"/>
              </a:rPr>
              <a:t>、申报</a:t>
            </a:r>
            <a:endParaRPr lang="zh-CN" altLang="en-US" sz="2200" b="1" dirty="0">
              <a:solidFill>
                <a:srgbClr val="0000CC"/>
              </a:solidFill>
              <a:latin typeface="方正小标宋_GBK" pitchFamily="65" charset="-122"/>
              <a:ea typeface="方正小标宋_GBK" pitchFamily="65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5"/>
          <p:cNvSpPr>
            <a:spLocks noGrp="1"/>
          </p:cNvSpPr>
          <p:nvPr>
            <p:ph type="body" idx="4294967295"/>
          </p:nvPr>
        </p:nvSpPr>
        <p:spPr>
          <a:xfrm>
            <a:off x="539750" y="2060575"/>
            <a:ext cx="7200900" cy="20875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>
              <a:lnSpc>
                <a:spcPct val="130000"/>
              </a:lnSpc>
              <a:buNone/>
            </a:pPr>
            <a:r>
              <a:rPr lang="zh-CN" altLang="en-US" sz="24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        </a:t>
            </a:r>
            <a:r>
              <a:rPr lang="en-US" altLang="zh-CN" sz="24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    </a:t>
            </a:r>
            <a:r>
              <a:rPr lang="zh-CN" altLang="en-US" sz="2200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</a:rPr>
              <a:t>项目申报单位</a:t>
            </a:r>
            <a:r>
              <a:rPr lang="zh-CN" altLang="en-US" sz="22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登录</a:t>
            </a:r>
            <a:r>
              <a:rPr lang="zh-CN" altLang="en-US" sz="2200" dirty="0">
                <a:solidFill>
                  <a:srgbClr val="000000"/>
                </a:solidFill>
                <a:latin typeface="Arial" panose="020B0604020202020204" pitchFamily="34" charset="0"/>
                <a:ea typeface="方正黑体_GBK" pitchFamily="65" charset="-122"/>
              </a:rPr>
              <a:t>“</a:t>
            </a:r>
            <a:r>
              <a:rPr lang="zh-CN" altLang="en-US" sz="22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重庆市科技计划项目管理系统</a:t>
            </a:r>
            <a:r>
              <a:rPr lang="zh-CN" altLang="en-US" sz="2200" dirty="0">
                <a:solidFill>
                  <a:srgbClr val="000000"/>
                </a:solidFill>
                <a:latin typeface="Arial" panose="020B0604020202020204" pitchFamily="34" charset="0"/>
                <a:ea typeface="方正黑体_GBK" pitchFamily="65" charset="-122"/>
              </a:rPr>
              <a:t>”</a:t>
            </a:r>
            <a:r>
              <a:rPr lang="zh-CN" altLang="en-US" sz="220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，对个人账号提交进行审核，确认无误后提交至市科技局。</a:t>
            </a:r>
            <a:r>
              <a:rPr lang="zh-CN" altLang="en-US" sz="2200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</a:rPr>
              <a:t>一旦提交，不予退回。</a:t>
            </a:r>
            <a:endParaRPr lang="zh-CN" altLang="en-US" sz="2200" dirty="0">
              <a:solidFill>
                <a:srgbClr val="FF0000"/>
              </a:solidFill>
              <a:latin typeface="方正黑体_GBK" pitchFamily="65" charset="-122"/>
              <a:ea typeface="方正黑体_GBK" pitchFamily="65" charset="-122"/>
            </a:endParaRPr>
          </a:p>
        </p:txBody>
      </p:sp>
      <p:sp>
        <p:nvSpPr>
          <p:cNvPr id="7171" name="Rectangle 3"/>
          <p:cNvSpPr/>
          <p:nvPr/>
        </p:nvSpPr>
        <p:spPr>
          <a:xfrm>
            <a:off x="900113" y="1412875"/>
            <a:ext cx="1728787" cy="4270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r" eaLnBrk="1" hangingPunct="1"/>
            <a:r>
              <a:rPr lang="en-US" altLang="zh-CN" sz="2200" b="1" dirty="0">
                <a:solidFill>
                  <a:srgbClr val="0000CC"/>
                </a:solidFill>
                <a:latin typeface="方正小标宋_GBK" pitchFamily="65" charset="-122"/>
                <a:ea typeface="方正小标宋_GBK" pitchFamily="65" charset="-122"/>
              </a:rPr>
              <a:t>3</a:t>
            </a:r>
            <a:r>
              <a:rPr lang="zh-CN" altLang="en-US" sz="2200" b="1" dirty="0">
                <a:solidFill>
                  <a:srgbClr val="0000CC"/>
                </a:solidFill>
                <a:latin typeface="方正小标宋_GBK" pitchFamily="65" charset="-122"/>
                <a:ea typeface="方正小标宋_GBK" pitchFamily="65" charset="-122"/>
              </a:rPr>
              <a:t>、审核提交</a:t>
            </a:r>
            <a:endParaRPr lang="zh-CN" altLang="en-US" sz="2200" b="1" dirty="0">
              <a:solidFill>
                <a:srgbClr val="0000CC"/>
              </a:solidFill>
              <a:latin typeface="方正小标宋_GBK" pitchFamily="65" charset="-122"/>
              <a:ea typeface="方正小标宋_GBK" pitchFamily="65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1057275"/>
            <a:ext cx="8075613" cy="9937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r>
              <a:rPr lang="zh-CN" altLang="en-US" sz="2000" dirty="0">
                <a:latin typeface="方正黑体_GBK" pitchFamily="65" charset="-122"/>
                <a:ea typeface="方正黑体_GBK" pitchFamily="65" charset="-122"/>
              </a:rPr>
              <a:t>单位和个人账号注册完成后，请登录市科技局门户网站：</a:t>
            </a:r>
            <a:r>
              <a:rPr lang="en-US" altLang="zh-CN" sz="2000" dirty="0">
                <a:latin typeface="方正黑体_GBK" pitchFamily="65" charset="-122"/>
                <a:ea typeface="方正黑体_GBK" pitchFamily="65" charset="-122"/>
              </a:rPr>
              <a:t>http://kjj.cq.gov.cn/</a:t>
            </a:r>
            <a:r>
              <a:rPr lang="zh-CN" altLang="en-US" sz="2000" dirty="0">
                <a:latin typeface="方正黑体_GBK" pitchFamily="65" charset="-122"/>
                <a:ea typeface="方正黑体_GBK" pitchFamily="65" charset="-122"/>
              </a:rPr>
              <a:t>，滚动到网页下方，点击</a:t>
            </a:r>
            <a:r>
              <a:rPr lang="zh-CN" altLang="en-US" sz="2000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</a:rPr>
              <a:t>“重庆市科技管理信息系统”</a:t>
            </a:r>
            <a:endParaRPr lang="zh-CN" altLang="en-US" sz="2000" dirty="0">
              <a:solidFill>
                <a:schemeClr val="tx1"/>
              </a:solidFill>
              <a:latin typeface="方正黑体_GBK" pitchFamily="65" charset="-122"/>
              <a:ea typeface="方正黑体_GBK" pitchFamily="65" charset="-122"/>
            </a:endParaRPr>
          </a:p>
        </p:txBody>
      </p:sp>
      <p:sp>
        <p:nvSpPr>
          <p:cNvPr id="8195" name="Rectangle 3"/>
          <p:cNvSpPr txBox="1"/>
          <p:nvPr/>
        </p:nvSpPr>
        <p:spPr>
          <a:xfrm>
            <a:off x="692150" y="333375"/>
            <a:ext cx="4743450" cy="569913"/>
          </a:xfrm>
          <a:prstGeom prst="rect">
            <a:avLst/>
          </a:prstGeom>
          <a:solidFill>
            <a:srgbClr val="0000FF"/>
          </a:solidFill>
          <a:ln w="9525">
            <a:noFill/>
          </a:ln>
        </p:spPr>
        <p:txBody>
          <a:bodyPr anchor="ctr" anchorCtr="0"/>
          <a:p>
            <a:pPr eaLnBrk="1" hangingPunct="1"/>
            <a:r>
              <a:rPr lang="zh-CN" altLang="en-US" sz="2000" b="1" dirty="0">
                <a:solidFill>
                  <a:schemeClr val="bg1"/>
                </a:solidFill>
                <a:latin typeface="仿宋_GB2312" pitchFamily="49" charset="-122"/>
                <a:ea typeface="仿宋_GB2312" pitchFamily="49" charset="-122"/>
              </a:rPr>
              <a:t> </a:t>
            </a:r>
            <a:r>
              <a:rPr lang="zh-CN" altLang="en-US" sz="2600" b="1" dirty="0">
                <a:solidFill>
                  <a:schemeClr val="bg1"/>
                </a:solidFill>
                <a:latin typeface="方正黑体_GBK" pitchFamily="65" charset="-122"/>
                <a:ea typeface="方正黑体_GBK" pitchFamily="65" charset="-122"/>
              </a:rPr>
              <a:t>二、科普申报的具体操作步骤</a:t>
            </a:r>
            <a:endParaRPr lang="zh-CN" altLang="en-US" sz="1600" dirty="0">
              <a:solidFill>
                <a:schemeClr val="bg1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pic>
        <p:nvPicPr>
          <p:cNvPr id="819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2150" y="1974850"/>
            <a:ext cx="7777163" cy="4413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3"/>
          <p:cNvSpPr>
            <a:spLocks noGrp="1"/>
          </p:cNvSpPr>
          <p:nvPr>
            <p:ph type="title" idx="4294967295"/>
          </p:nvPr>
        </p:nvSpPr>
        <p:spPr>
          <a:xfrm>
            <a:off x="468313" y="620713"/>
            <a:ext cx="8229600" cy="5619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r>
              <a:rPr lang="zh-CN" altLang="en-US" sz="2000" dirty="0">
                <a:latin typeface="方正黑体_GBK" pitchFamily="65" charset="-122"/>
                <a:ea typeface="方正黑体_GBK" pitchFamily="65" charset="-122"/>
              </a:rPr>
              <a:t>或者直接访问：</a:t>
            </a:r>
            <a:r>
              <a:rPr lang="en-US" altLang="zh-CN" sz="2000" dirty="0">
                <a:latin typeface="方正黑体_GBK" pitchFamily="65" charset="-122"/>
                <a:ea typeface="方正黑体_GBK" pitchFamily="65" charset="-122"/>
              </a:rPr>
              <a:t>http://www.csti.cn/govwebnew/index.htm</a:t>
            </a:r>
            <a:r>
              <a:rPr lang="zh-CN" altLang="en-US" sz="2000" dirty="0">
                <a:latin typeface="方正黑体_GBK" pitchFamily="65" charset="-122"/>
                <a:ea typeface="方正黑体_GBK" pitchFamily="65" charset="-122"/>
              </a:rPr>
              <a:t>，登陆后点击“</a:t>
            </a:r>
            <a:r>
              <a:rPr lang="zh-CN" altLang="en-US" sz="2000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</a:rPr>
              <a:t>科研项目</a:t>
            </a:r>
            <a:r>
              <a:rPr lang="zh-CN" altLang="en-US" sz="2000" dirty="0">
                <a:latin typeface="方正黑体_GBK" pitchFamily="65" charset="-122"/>
                <a:ea typeface="方正黑体_GBK" pitchFamily="65" charset="-122"/>
              </a:rPr>
              <a:t>”。</a:t>
            </a:r>
            <a:endParaRPr lang="zh-CN" altLang="en-US" sz="2000" dirty="0">
              <a:latin typeface="方正黑体_GBK" pitchFamily="65" charset="-122"/>
              <a:ea typeface="方正黑体_GBK" pitchFamily="65" charset="-122"/>
            </a:endParaRPr>
          </a:p>
        </p:txBody>
      </p:sp>
      <p:pic>
        <p:nvPicPr>
          <p:cNvPr id="9219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088" y="1484313"/>
            <a:ext cx="7634287" cy="46116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Rectangle 3"/>
          <p:cNvSpPr>
            <a:spLocks noGrp="1"/>
          </p:cNvSpPr>
          <p:nvPr>
            <p:ph type="title" idx="4294967295"/>
          </p:nvPr>
        </p:nvSpPr>
        <p:spPr>
          <a:xfrm>
            <a:off x="468313" y="620713"/>
            <a:ext cx="8229600" cy="79216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r>
              <a:rPr lang="zh-CN" altLang="en-US" sz="2000" dirty="0">
                <a:latin typeface="方正黑体_GBK" pitchFamily="65" charset="-122"/>
                <a:ea typeface="方正黑体_GBK" pitchFamily="65" charset="-122"/>
              </a:rPr>
              <a:t>如果还没有账号，需要先注册一个账号，点击“用户注册”，注册一个新账号：</a:t>
            </a:r>
            <a:endParaRPr lang="zh-CN" altLang="en-US" sz="2000" dirty="0">
              <a:latin typeface="方正黑体_GBK" pitchFamily="65" charset="-122"/>
              <a:ea typeface="方正黑体_GBK" pitchFamily="65" charset="-122"/>
            </a:endParaRPr>
          </a:p>
        </p:txBody>
      </p:sp>
      <p:pic>
        <p:nvPicPr>
          <p:cNvPr id="10243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4213" y="1484313"/>
            <a:ext cx="7596187" cy="40909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Rectangle 3"/>
          <p:cNvSpPr>
            <a:spLocks noGrp="1"/>
          </p:cNvSpPr>
          <p:nvPr>
            <p:ph type="title" idx="4294967295"/>
          </p:nvPr>
        </p:nvSpPr>
        <p:spPr>
          <a:xfrm>
            <a:off x="468313" y="620713"/>
            <a:ext cx="8229600" cy="79216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r>
              <a:rPr lang="zh-CN" altLang="en-US" sz="2000" dirty="0">
                <a:latin typeface="方正黑体_GBK" pitchFamily="65" charset="-122"/>
                <a:ea typeface="方正黑体_GBK" pitchFamily="65" charset="-122"/>
              </a:rPr>
              <a:t>新注册账号成功后，根据注册类型不同，在不同的地方完善信息。</a:t>
            </a:r>
            <a:br>
              <a:rPr lang="en-US" altLang="zh-CN" sz="2000" dirty="0">
                <a:latin typeface="方正黑体_GBK" pitchFamily="65" charset="-122"/>
                <a:ea typeface="方正黑体_GBK" pitchFamily="65" charset="-122"/>
              </a:rPr>
            </a:br>
            <a:r>
              <a:rPr lang="zh-CN" altLang="en-US" sz="2000" dirty="0">
                <a:latin typeface="方正黑体_GBK" pitchFamily="65" charset="-122"/>
                <a:ea typeface="方正黑体_GBK" pitchFamily="65" charset="-122"/>
              </a:rPr>
              <a:t>如果注册的个人账号，请在科技人才子系统中完善信息，提交给所属单位审核后即可申报。</a:t>
            </a:r>
            <a:endParaRPr lang="zh-CN" altLang="en-US" sz="2000" dirty="0">
              <a:latin typeface="方正黑体_GBK" pitchFamily="65" charset="-122"/>
              <a:ea typeface="方正黑体_GBK" pitchFamily="65" charset="-122"/>
            </a:endParaRPr>
          </a:p>
        </p:txBody>
      </p:sp>
      <p:pic>
        <p:nvPicPr>
          <p:cNvPr id="11267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5075" y="1916113"/>
            <a:ext cx="6696075" cy="40179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3"/>
          <p:cNvSpPr>
            <a:spLocks noGrp="1"/>
          </p:cNvSpPr>
          <p:nvPr>
            <p:ph type="title" idx="4294967295"/>
          </p:nvPr>
        </p:nvSpPr>
        <p:spPr>
          <a:xfrm>
            <a:off x="468313" y="620713"/>
            <a:ext cx="8229600" cy="79216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r>
              <a:rPr lang="zh-CN" altLang="en-US" sz="2000" dirty="0">
                <a:latin typeface="方正黑体_GBK" pitchFamily="65" charset="-122"/>
                <a:ea typeface="方正黑体_GBK" pitchFamily="65" charset="-122"/>
              </a:rPr>
              <a:t>如果注册的单位账号，并且单位性质不是选择的企业，请在科技人才子系统中完善信息，并提交给科技局审核。审核电话：</a:t>
            </a:r>
            <a:r>
              <a:rPr lang="en-US" altLang="zh-CN" sz="2000" dirty="0">
                <a:latin typeface="方正黑体_GBK" pitchFamily="65" charset="-122"/>
                <a:ea typeface="方正黑体_GBK" pitchFamily="65" charset="-122"/>
              </a:rPr>
              <a:t>67512626</a:t>
            </a:r>
            <a:endParaRPr lang="zh-CN" altLang="en-US" sz="2000" dirty="0">
              <a:latin typeface="方正黑体_GBK" pitchFamily="65" charset="-122"/>
              <a:ea typeface="方正黑体_GBK" pitchFamily="65" charset="-122"/>
            </a:endParaRPr>
          </a:p>
        </p:txBody>
      </p:sp>
      <p:pic>
        <p:nvPicPr>
          <p:cNvPr id="12291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5075" y="1916113"/>
            <a:ext cx="6696075" cy="40179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Rectangle 3"/>
          <p:cNvSpPr>
            <a:spLocks noGrp="1"/>
          </p:cNvSpPr>
          <p:nvPr>
            <p:ph type="title" idx="4294967295"/>
          </p:nvPr>
        </p:nvSpPr>
        <p:spPr>
          <a:xfrm>
            <a:off x="468313" y="620713"/>
            <a:ext cx="8229600" cy="79216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r>
              <a:rPr lang="zh-CN" altLang="en-US" sz="2000" dirty="0">
                <a:latin typeface="方正黑体_GBK" pitchFamily="65" charset="-122"/>
                <a:ea typeface="方正黑体_GBK" pitchFamily="65" charset="-122"/>
              </a:rPr>
              <a:t>如果注册的单位账号，并且单位性质选择的企业，请在科技型企业系统中完善信息。咨询电话：</a:t>
            </a:r>
            <a:r>
              <a:rPr lang="en-US" altLang="zh-CN" sz="2000" dirty="0">
                <a:latin typeface="方正黑体_GBK" pitchFamily="65" charset="-122"/>
                <a:ea typeface="方正黑体_GBK" pitchFamily="65" charset="-122"/>
              </a:rPr>
              <a:t>67513887</a:t>
            </a:r>
            <a:endParaRPr lang="zh-CN" altLang="en-US" sz="2000" dirty="0">
              <a:latin typeface="方正黑体_GBK" pitchFamily="65" charset="-122"/>
              <a:ea typeface="方正黑体_GBK" pitchFamily="65" charset="-122"/>
            </a:endParaRPr>
          </a:p>
        </p:txBody>
      </p:sp>
      <p:pic>
        <p:nvPicPr>
          <p:cNvPr id="13315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1406525"/>
            <a:ext cx="7451725" cy="44434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Rectangle 3"/>
          <p:cNvSpPr>
            <a:spLocks noGrp="1"/>
          </p:cNvSpPr>
          <p:nvPr>
            <p:ph type="title" idx="4294967295"/>
          </p:nvPr>
        </p:nvSpPr>
        <p:spPr>
          <a:xfrm>
            <a:off x="395288" y="549275"/>
            <a:ext cx="8964612" cy="63341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r>
              <a:rPr lang="zh-CN" altLang="en-US" sz="2000" dirty="0">
                <a:latin typeface="方正黑体_GBK" pitchFamily="65" charset="-122"/>
                <a:ea typeface="方正黑体_GBK" pitchFamily="65" charset="-122"/>
              </a:rPr>
              <a:t>个人账号登录后，点击左侧 “</a:t>
            </a:r>
            <a:r>
              <a:rPr lang="zh-CN" altLang="en-US" sz="2000" dirty="0">
                <a:solidFill>
                  <a:srgbClr val="FF0000"/>
                </a:solidFill>
                <a:ea typeface="宋体" panose="02010600030101010101" pitchFamily="2" charset="-122"/>
              </a:rPr>
              <a:t>新项目申报</a:t>
            </a:r>
            <a:r>
              <a:rPr lang="zh-CN" altLang="en-US" sz="2000" dirty="0">
                <a:latin typeface="方正黑体_GBK" pitchFamily="65" charset="-122"/>
                <a:ea typeface="方正黑体_GBK" pitchFamily="65" charset="-122"/>
              </a:rPr>
              <a:t>”</a:t>
            </a:r>
            <a:endParaRPr lang="zh-CN" altLang="en-US" sz="2000" dirty="0">
              <a:latin typeface="方正黑体_GBK" pitchFamily="65" charset="-122"/>
              <a:ea typeface="方正黑体_GBK" pitchFamily="65" charset="-122"/>
            </a:endParaRPr>
          </a:p>
        </p:txBody>
      </p:sp>
      <p:pic>
        <p:nvPicPr>
          <p:cNvPr id="14339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38250"/>
            <a:ext cx="9144000" cy="4381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3"/>
          <p:cNvSpPr>
            <a:spLocks noGrp="1"/>
          </p:cNvSpPr>
          <p:nvPr>
            <p:ph type="title" idx="4294967295"/>
          </p:nvPr>
        </p:nvSpPr>
        <p:spPr>
          <a:xfrm>
            <a:off x="395288" y="476250"/>
            <a:ext cx="8064500" cy="64928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>
              <a:lnSpc>
                <a:spcPct val="150000"/>
              </a:lnSpc>
            </a:pPr>
            <a:r>
              <a:rPr lang="zh-CN" altLang="en-US" sz="2000" dirty="0">
                <a:latin typeface="方正黑体_GBK" pitchFamily="65" charset="-122"/>
                <a:ea typeface="方正黑体_GBK" pitchFamily="65" charset="-122"/>
              </a:rPr>
              <a:t>选择相应的计划类别，如图</a:t>
            </a:r>
            <a:r>
              <a:rPr lang="zh-CN" altLang="en-US" sz="1600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</a:rPr>
              <a:t>：</a:t>
            </a:r>
            <a:br>
              <a:rPr lang="en-US" altLang="zh-CN" sz="1600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</a:rPr>
            </a:br>
            <a:br>
              <a:rPr lang="en-US" altLang="zh-CN" sz="2000" dirty="0">
                <a:latin typeface="方正黑体_GBK" pitchFamily="65" charset="-122"/>
                <a:ea typeface="方正黑体_GBK" pitchFamily="65" charset="-122"/>
              </a:rPr>
            </a:br>
            <a:r>
              <a:rPr lang="en-US" altLang="zh-CN" sz="2000" dirty="0">
                <a:latin typeface="方正黑体_GBK" pitchFamily="65" charset="-122"/>
                <a:ea typeface="方正黑体_GBK" pitchFamily="65" charset="-122"/>
              </a:rPr>
              <a:t>                                </a:t>
            </a:r>
            <a:endParaRPr lang="zh-CN" altLang="en-US" sz="2000" dirty="0">
              <a:latin typeface="方正黑体_GBK" pitchFamily="65" charset="-122"/>
              <a:ea typeface="方正黑体_GBK" pitchFamily="65" charset="-122"/>
            </a:endParaRPr>
          </a:p>
        </p:txBody>
      </p:sp>
      <p:sp>
        <p:nvSpPr>
          <p:cNvPr id="15363" name="Rectangle 3"/>
          <p:cNvSpPr txBox="1"/>
          <p:nvPr/>
        </p:nvSpPr>
        <p:spPr>
          <a:xfrm>
            <a:off x="323850" y="3789363"/>
            <a:ext cx="8143875" cy="100806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选择完成后点击下一步，按提示依次录入信息即可，完成信息之后，回到基本信息页面，预览无误后提交。</a:t>
            </a:r>
            <a:br>
              <a:rPr lang="en-US" altLang="zh-CN" sz="1600" b="1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</a:rPr>
            </a:br>
            <a:br>
              <a:rPr lang="en-US" altLang="zh-CN" sz="2000" b="1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</a:br>
            <a:r>
              <a:rPr lang="en-US" altLang="zh-CN" sz="2000" b="1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                                </a:t>
            </a:r>
            <a:endParaRPr lang="zh-CN" altLang="en-US" sz="2000" b="1" dirty="0">
              <a:solidFill>
                <a:srgbClr val="000000"/>
              </a:solidFill>
              <a:latin typeface="方正黑体_GBK" pitchFamily="65" charset="-122"/>
              <a:ea typeface="方正黑体_GBK" pitchFamily="65" charset="-122"/>
            </a:endParaRPr>
          </a:p>
        </p:txBody>
      </p:sp>
      <p:pic>
        <p:nvPicPr>
          <p:cNvPr id="15364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13" y="1412875"/>
            <a:ext cx="9144000" cy="19986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3"/>
          <p:cNvSpPr>
            <a:spLocks noGrp="1"/>
          </p:cNvSpPr>
          <p:nvPr>
            <p:ph type="title" idx="4294967295"/>
          </p:nvPr>
        </p:nvSpPr>
        <p:spPr>
          <a:xfrm>
            <a:off x="323850" y="260350"/>
            <a:ext cx="8064500" cy="64928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>
              <a:lnSpc>
                <a:spcPct val="150000"/>
              </a:lnSpc>
            </a:pPr>
            <a:r>
              <a:rPr lang="zh-CN" altLang="en-US" sz="2000" dirty="0">
                <a:latin typeface="方正黑体_GBK" pitchFamily="65" charset="-122"/>
                <a:ea typeface="方正黑体_GBK" pitchFamily="65" charset="-122"/>
              </a:rPr>
              <a:t>注销个人账号，登陆单位账号（登录方式与个人相同），在待处理列表或未提交项目中，找到提交的项目，如图</a:t>
            </a:r>
            <a:r>
              <a:rPr lang="zh-CN" altLang="en-US" sz="1600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</a:rPr>
              <a:t>：</a:t>
            </a:r>
            <a:br>
              <a:rPr lang="en-US" altLang="zh-CN" sz="1600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</a:rPr>
            </a:br>
            <a:br>
              <a:rPr lang="en-US" altLang="zh-CN" sz="2000" dirty="0">
                <a:latin typeface="方正黑体_GBK" pitchFamily="65" charset="-122"/>
                <a:ea typeface="方正黑体_GBK" pitchFamily="65" charset="-122"/>
              </a:rPr>
            </a:br>
            <a:r>
              <a:rPr lang="en-US" altLang="zh-CN" sz="2000" dirty="0">
                <a:latin typeface="方正黑体_GBK" pitchFamily="65" charset="-122"/>
                <a:ea typeface="方正黑体_GBK" pitchFamily="65" charset="-122"/>
              </a:rPr>
              <a:t>                                </a:t>
            </a:r>
            <a:endParaRPr lang="zh-CN" altLang="en-US" sz="2000" dirty="0">
              <a:latin typeface="方正黑体_GBK" pitchFamily="65" charset="-122"/>
              <a:ea typeface="方正黑体_GBK" pitchFamily="65" charset="-122"/>
            </a:endParaRPr>
          </a:p>
        </p:txBody>
      </p:sp>
      <p:sp>
        <p:nvSpPr>
          <p:cNvPr id="16387" name="Rectangle 3"/>
          <p:cNvSpPr txBox="1"/>
          <p:nvPr/>
        </p:nvSpPr>
        <p:spPr>
          <a:xfrm>
            <a:off x="468313" y="4765675"/>
            <a:ext cx="8142287" cy="6651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>
              <a:lnSpc>
                <a:spcPct val="150000"/>
              </a:lnSpc>
            </a:pPr>
            <a:br>
              <a:rPr lang="en-US" altLang="zh-CN" sz="1600" b="1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</a:rPr>
            </a:br>
            <a:br>
              <a:rPr lang="en-US" altLang="zh-CN" sz="2000" b="1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</a:br>
            <a:r>
              <a:rPr lang="en-US" altLang="zh-CN" sz="2000" b="1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                                </a:t>
            </a:r>
            <a:endParaRPr lang="zh-CN" altLang="en-US" sz="2000" b="1" dirty="0">
              <a:solidFill>
                <a:srgbClr val="000000"/>
              </a:solidFill>
              <a:latin typeface="方正黑体_GBK" pitchFamily="65" charset="-122"/>
              <a:ea typeface="方正黑体_GBK" pitchFamily="65" charset="-122"/>
            </a:endParaRPr>
          </a:p>
        </p:txBody>
      </p:sp>
      <p:pic>
        <p:nvPicPr>
          <p:cNvPr id="16388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484313"/>
            <a:ext cx="9144000" cy="4381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Rectangle 3"/>
          <p:cNvSpPr>
            <a:spLocks noGrp="1"/>
          </p:cNvSpPr>
          <p:nvPr>
            <p:ph type="title" idx="4294967295"/>
          </p:nvPr>
        </p:nvSpPr>
        <p:spPr>
          <a:xfrm>
            <a:off x="323850" y="260350"/>
            <a:ext cx="8064500" cy="64928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>
              <a:lnSpc>
                <a:spcPct val="150000"/>
              </a:lnSpc>
            </a:pPr>
            <a:r>
              <a:rPr lang="zh-CN" altLang="en-US" sz="2000" dirty="0">
                <a:latin typeface="方正黑体_GBK" pitchFamily="65" charset="-122"/>
                <a:ea typeface="方正黑体_GBK" pitchFamily="65" charset="-122"/>
              </a:rPr>
              <a:t>找到需要提交的项目，点击处理进入之后，点击提交科技局，提交项目，</a:t>
            </a:r>
            <a:r>
              <a:rPr lang="zh-CN" altLang="en-US" sz="2000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</a:rPr>
              <a:t>一旦提交，不予退回。</a:t>
            </a:r>
            <a:br>
              <a:rPr lang="en-US" altLang="zh-CN" sz="2000" dirty="0">
                <a:latin typeface="方正黑体_GBK" pitchFamily="65" charset="-122"/>
                <a:ea typeface="方正黑体_GBK" pitchFamily="65" charset="-122"/>
              </a:rPr>
            </a:br>
            <a:br>
              <a:rPr lang="en-US" altLang="zh-CN" sz="1600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</a:rPr>
            </a:br>
            <a:br>
              <a:rPr lang="en-US" altLang="zh-CN" sz="2000" dirty="0">
                <a:latin typeface="方正黑体_GBK" pitchFamily="65" charset="-122"/>
                <a:ea typeface="方正黑体_GBK" pitchFamily="65" charset="-122"/>
              </a:rPr>
            </a:br>
            <a:r>
              <a:rPr lang="en-US" altLang="zh-CN" sz="2000" dirty="0">
                <a:latin typeface="方正黑体_GBK" pitchFamily="65" charset="-122"/>
                <a:ea typeface="方正黑体_GBK" pitchFamily="65" charset="-122"/>
              </a:rPr>
              <a:t>                                </a:t>
            </a:r>
            <a:endParaRPr lang="zh-CN" altLang="en-US" sz="2000" dirty="0">
              <a:latin typeface="方正黑体_GBK" pitchFamily="65" charset="-122"/>
              <a:ea typeface="方正黑体_GBK" pitchFamily="65" charset="-122"/>
            </a:endParaRPr>
          </a:p>
        </p:txBody>
      </p:sp>
      <p:sp>
        <p:nvSpPr>
          <p:cNvPr id="17411" name="Rectangle 3"/>
          <p:cNvSpPr txBox="1"/>
          <p:nvPr/>
        </p:nvSpPr>
        <p:spPr>
          <a:xfrm>
            <a:off x="468313" y="4765675"/>
            <a:ext cx="8142287" cy="6651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>
              <a:lnSpc>
                <a:spcPct val="150000"/>
              </a:lnSpc>
            </a:pPr>
            <a:br>
              <a:rPr lang="en-US" altLang="zh-CN" sz="1600" b="1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</a:rPr>
            </a:br>
            <a:br>
              <a:rPr lang="en-US" altLang="zh-CN" sz="2000" b="1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</a:br>
            <a:r>
              <a:rPr lang="en-US" altLang="zh-CN" sz="2000" b="1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</a:rPr>
              <a:t>                                </a:t>
            </a:r>
            <a:endParaRPr lang="zh-CN" altLang="en-US" sz="2000" b="1" dirty="0">
              <a:solidFill>
                <a:srgbClr val="000000"/>
              </a:solidFill>
              <a:latin typeface="方正黑体_GBK" pitchFamily="65" charset="-122"/>
              <a:ea typeface="方正黑体_GBK" pitchFamily="65" charset="-122"/>
            </a:endParaRPr>
          </a:p>
        </p:txBody>
      </p:sp>
      <p:pic>
        <p:nvPicPr>
          <p:cNvPr id="1741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773238"/>
            <a:ext cx="9144000" cy="2301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79388" y="4365625"/>
            <a:ext cx="8064500" cy="649288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pPr marR="0" defTabSz="914400" eaLnBrk="1" hangingPunct="1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2000" b="1" kern="1200" cap="none" spc="0" normalizeH="0" baseline="0" noProof="0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  <a:cs typeface="+mj-cs"/>
              </a:rPr>
              <a:t>注：</a:t>
            </a:r>
            <a:r>
              <a:rPr kumimoji="0" lang="zh-CN" altLang="en-US" sz="2000" b="1" kern="1200" cap="none" spc="0" normalizeH="0" baseline="0" noProof="0" dirty="0">
                <a:solidFill>
                  <a:srgbClr val="002060"/>
                </a:solidFill>
                <a:latin typeface="方正黑体_GBK" pitchFamily="65" charset="-122"/>
                <a:ea typeface="方正黑体_GBK" pitchFamily="65" charset="-122"/>
                <a:cs typeface="+mn-cs"/>
              </a:rPr>
              <a:t>项目</a:t>
            </a:r>
            <a:r>
              <a:rPr kumimoji="0" lang="zh-CN" altLang="en-US" sz="2000" b="1" kern="1200" cap="none" spc="0" normalizeH="0" baseline="0" noProof="0" dirty="0">
                <a:solidFill>
                  <a:srgbClr val="002060"/>
                </a:solidFill>
                <a:latin typeface="方正黑体_GBK" pitchFamily="65" charset="-122"/>
                <a:ea typeface="方正黑体_GBK" pitchFamily="65" charset="-122"/>
                <a:cs typeface="+mj-cs"/>
              </a:rPr>
              <a:t>提交后，</a:t>
            </a:r>
            <a:r>
              <a:rPr kumimoji="0" lang="zh-CN" altLang="zh-CN" sz="2000" b="1" kern="1200" cap="none" spc="0" normalizeH="0" baseline="0" noProof="0" dirty="0">
                <a:solidFill>
                  <a:srgbClr val="002060"/>
                </a:solidFill>
                <a:latin typeface="方正黑体_GBK" pitchFamily="65" charset="-122"/>
                <a:ea typeface="方正黑体_GBK" pitchFamily="65" charset="-122"/>
                <a:cs typeface="+mj-cs"/>
              </a:rPr>
              <a:t>无需报送纸质申报书。</a:t>
            </a:r>
            <a:br>
              <a:rPr kumimoji="0" lang="en-US" altLang="zh-CN" sz="2000" b="1" kern="1200" cap="none" spc="0" normalizeH="0" baseline="0" noProof="0" dirty="0">
                <a:solidFill>
                  <a:srgbClr val="002060"/>
                </a:solidFill>
                <a:latin typeface="方正黑体_GBK" pitchFamily="65" charset="-122"/>
                <a:ea typeface="方正黑体_GBK" pitchFamily="65" charset="-122"/>
                <a:cs typeface="+mj-cs"/>
              </a:rPr>
            </a:br>
            <a:br>
              <a:rPr kumimoji="0" lang="en-US" altLang="zh-CN" sz="1600" b="1" kern="1200" cap="none" spc="0" normalizeH="0" baseline="0" noProof="0" dirty="0">
                <a:solidFill>
                  <a:srgbClr val="FF0000"/>
                </a:solidFill>
                <a:latin typeface="方正黑体_GBK" pitchFamily="65" charset="-122"/>
                <a:ea typeface="方正黑体_GBK" pitchFamily="65" charset="-122"/>
                <a:cs typeface="+mj-cs"/>
              </a:rPr>
            </a:br>
            <a:br>
              <a:rPr kumimoji="0" lang="en-US" altLang="zh-CN" sz="2000" b="1" kern="1200" cap="none" spc="0" normalizeH="0" baseline="0" noProof="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  <a:cs typeface="+mj-cs"/>
              </a:rPr>
            </a:br>
            <a:r>
              <a:rPr kumimoji="0" lang="en-US" altLang="zh-CN" sz="2000" b="1" kern="1200" cap="none" spc="0" normalizeH="0" baseline="0" noProof="0" dirty="0">
                <a:solidFill>
                  <a:srgbClr val="000000"/>
                </a:solidFill>
                <a:latin typeface="方正黑体_GBK" pitchFamily="65" charset="-122"/>
                <a:ea typeface="方正黑体_GBK" pitchFamily="65" charset="-122"/>
                <a:cs typeface="+mj-cs"/>
              </a:rPr>
              <a:t>                                </a:t>
            </a:r>
            <a:endParaRPr kumimoji="0" lang="zh-CN" altLang="en-US" sz="2000" b="1" kern="1200" cap="none" spc="0" normalizeH="0" baseline="0" noProof="0" dirty="0">
              <a:solidFill>
                <a:srgbClr val="000000"/>
              </a:solidFill>
              <a:latin typeface="方正黑体_GBK" pitchFamily="65" charset="-122"/>
              <a:ea typeface="方正黑体_GBK" pitchFamily="65" charset="-122"/>
              <a:cs typeface="+mj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WordArt 2"/>
          <p:cNvSpPr/>
          <p:nvPr/>
        </p:nvSpPr>
        <p:spPr>
          <a:xfrm>
            <a:off x="3779838" y="4365625"/>
            <a:ext cx="4343400" cy="5334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0713"/>
              </a:avLst>
            </a:prstTxWarp>
            <a:normAutofit/>
          </a:bodyPr>
          <a:p>
            <a:pPr algn="ctr"/>
            <a:r>
              <a:rPr lang="zh-CN" altLang="en-US" sz="3600" b="1">
                <a:ln w="19050" cap="flat" cmpd="sng">
                  <a:solidFill>
                    <a:srgbClr val="FFFFFF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effectLst>
                  <a:outerShdw dist="53882" dir="2699999" algn="ctr" rotWithShape="0">
                    <a:schemeClr val="tx1">
                      <a:alpha val="50000"/>
                    </a:scheme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</a:rPr>
              <a:t>Thank You </a:t>
            </a:r>
            <a:endParaRPr lang="zh-CN" altLang="en-US" sz="3600" b="1">
              <a:ln w="19050" cap="flat" cmpd="sng">
                <a:solidFill>
                  <a:srgbClr val="FFFFFF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chemeClr val="tx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effectLst>
                <a:outerShdw dist="53882" dir="2699999" algn="ctr" rotWithShape="0">
                  <a:schemeClr val="tx1">
                    <a:alpha val="50000"/>
                  </a:schemeClr>
                </a:outerShdw>
              </a:effectLst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0724" name="Rectangle 6"/>
          <p:cNvSpPr>
            <a:spLocks noChangeArrowheads="1"/>
          </p:cNvSpPr>
          <p:nvPr/>
        </p:nvSpPr>
        <p:spPr bwMode="auto">
          <a:xfrm>
            <a:off x="2987675" y="2205038"/>
            <a:ext cx="5616575" cy="19431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812800" indent="-812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812800" marR="0" lvl="0" indent="-8128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8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隶书" panose="02010509060101010101" charset="-122"/>
                <a:ea typeface="隶书" panose="02010509060101010101" charset="-122"/>
                <a:cs typeface="+mn-cs"/>
              </a:rPr>
              <a:t>   </a:t>
            </a:r>
            <a:r>
              <a:rPr kumimoji="0" lang="zh-CN" altLang="en-US" sz="48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隶书" panose="02010509060101010101" charset="-122"/>
                <a:ea typeface="隶书" panose="02010509060101010101" charset="-122"/>
                <a:cs typeface="+mn-cs"/>
              </a:rPr>
              <a:t>谢  谢</a:t>
            </a:r>
            <a:r>
              <a:rPr kumimoji="0" lang="zh-CN" altLang="en-US" sz="48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隶书" panose="02010509060101010101" charset="-122"/>
                <a:ea typeface="隶书" panose="02010509060101010101" charset="-122"/>
                <a:cs typeface="+mn-cs"/>
              </a:rPr>
              <a:t>！</a:t>
            </a:r>
            <a:endParaRPr kumimoji="0" lang="zh-CN" altLang="en-US" sz="4800" b="0" i="0" u="none" strike="noStrike" kern="1200" cap="none" spc="0" normalizeH="0" baseline="0" noProof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隶书" panose="02010509060101010101" charset="-122"/>
              <a:ea typeface="隶书" panose="02010509060101010101" charset="-122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28TGp_report_light_v2">
  <a:themeElements>
    <a:clrScheme name="228TGp_report_light_v2 2">
      <a:dk1>
        <a:srgbClr val="4D4D4D"/>
      </a:dk1>
      <a:lt1>
        <a:srgbClr val="FFFFFF"/>
      </a:lt1>
      <a:dk2>
        <a:srgbClr val="0D8797"/>
      </a:dk2>
      <a:lt2>
        <a:srgbClr val="C0C0C0"/>
      </a:lt2>
      <a:accent1>
        <a:srgbClr val="8BB44E"/>
      </a:accent1>
      <a:accent2>
        <a:srgbClr val="4CB06D"/>
      </a:accent2>
      <a:accent3>
        <a:srgbClr val="FFFFFF"/>
      </a:accent3>
      <a:accent4>
        <a:srgbClr val="404040"/>
      </a:accent4>
      <a:accent5>
        <a:srgbClr val="C4D6B2"/>
      </a:accent5>
      <a:accent6>
        <a:srgbClr val="449F62"/>
      </a:accent6>
      <a:hlink>
        <a:srgbClr val="7B9CB5"/>
      </a:hlink>
      <a:folHlink>
        <a:srgbClr val="B3C1A1"/>
      </a:folHlink>
    </a:clrScheme>
    <a:fontScheme name="228TGp_report_light_v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228TGp_report_light_v2 1">
        <a:dk1>
          <a:srgbClr val="4D4D4D"/>
        </a:dk1>
        <a:lt1>
          <a:srgbClr val="FFFFFF"/>
        </a:lt1>
        <a:dk2>
          <a:srgbClr val="51A0B9"/>
        </a:dk2>
        <a:lt2>
          <a:srgbClr val="DDDDDD"/>
        </a:lt2>
        <a:accent1>
          <a:srgbClr val="438ACB"/>
        </a:accent1>
        <a:accent2>
          <a:srgbClr val="77AE26"/>
        </a:accent2>
        <a:accent3>
          <a:srgbClr val="FFFFFF"/>
        </a:accent3>
        <a:accent4>
          <a:srgbClr val="404040"/>
        </a:accent4>
        <a:accent5>
          <a:srgbClr val="B0C4E2"/>
        </a:accent5>
        <a:accent6>
          <a:srgbClr val="6B9D21"/>
        </a:accent6>
        <a:hlink>
          <a:srgbClr val="449878"/>
        </a:hlink>
        <a:folHlink>
          <a:srgbClr val="90A8B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28TGp_report_light_v2 2">
        <a:dk1>
          <a:srgbClr val="4D4D4D"/>
        </a:dk1>
        <a:lt1>
          <a:srgbClr val="FFFFFF"/>
        </a:lt1>
        <a:dk2>
          <a:srgbClr val="0D8797"/>
        </a:dk2>
        <a:lt2>
          <a:srgbClr val="C0C0C0"/>
        </a:lt2>
        <a:accent1>
          <a:srgbClr val="8BB44E"/>
        </a:accent1>
        <a:accent2>
          <a:srgbClr val="4CB06D"/>
        </a:accent2>
        <a:accent3>
          <a:srgbClr val="FFFFFF"/>
        </a:accent3>
        <a:accent4>
          <a:srgbClr val="404040"/>
        </a:accent4>
        <a:accent5>
          <a:srgbClr val="C4D6B2"/>
        </a:accent5>
        <a:accent6>
          <a:srgbClr val="449F62"/>
        </a:accent6>
        <a:hlink>
          <a:srgbClr val="7B9CB5"/>
        </a:hlink>
        <a:folHlink>
          <a:srgbClr val="B3C1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28TGp_report_light_v2 3">
        <a:dk1>
          <a:srgbClr val="000066"/>
        </a:dk1>
        <a:lt1>
          <a:srgbClr val="FFFFFF"/>
        </a:lt1>
        <a:dk2>
          <a:srgbClr val="3491C4"/>
        </a:dk2>
        <a:lt2>
          <a:srgbClr val="DDDDDD"/>
        </a:lt2>
        <a:accent1>
          <a:srgbClr val="32B66E"/>
        </a:accent1>
        <a:accent2>
          <a:srgbClr val="36623F"/>
        </a:accent2>
        <a:accent3>
          <a:srgbClr val="FFFFFF"/>
        </a:accent3>
        <a:accent4>
          <a:srgbClr val="000056"/>
        </a:accent4>
        <a:accent5>
          <a:srgbClr val="ADD7BA"/>
        </a:accent5>
        <a:accent6>
          <a:srgbClr val="305838"/>
        </a:accent6>
        <a:hlink>
          <a:srgbClr val="4C9BBA"/>
        </a:hlink>
        <a:folHlink>
          <a:srgbClr val="A4D0A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228TGp_report_light_v2">
  <a:themeElements>
    <a:clrScheme name="1_228TGp_report_light_v2 2">
      <a:dk1>
        <a:srgbClr val="4D4D4D"/>
      </a:dk1>
      <a:lt1>
        <a:srgbClr val="FFFFFF"/>
      </a:lt1>
      <a:dk2>
        <a:srgbClr val="0D8797"/>
      </a:dk2>
      <a:lt2>
        <a:srgbClr val="C0C0C0"/>
      </a:lt2>
      <a:accent1>
        <a:srgbClr val="8BB44E"/>
      </a:accent1>
      <a:accent2>
        <a:srgbClr val="4CB06D"/>
      </a:accent2>
      <a:accent3>
        <a:srgbClr val="FFFFFF"/>
      </a:accent3>
      <a:accent4>
        <a:srgbClr val="404040"/>
      </a:accent4>
      <a:accent5>
        <a:srgbClr val="C4D6B2"/>
      </a:accent5>
      <a:accent6>
        <a:srgbClr val="449F62"/>
      </a:accent6>
      <a:hlink>
        <a:srgbClr val="7B9CB5"/>
      </a:hlink>
      <a:folHlink>
        <a:srgbClr val="B3C1A1"/>
      </a:folHlink>
    </a:clrScheme>
    <a:fontScheme name="1_228TGp_report_light_v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228TGp_report_light_v2 1">
        <a:dk1>
          <a:srgbClr val="4D4D4D"/>
        </a:dk1>
        <a:lt1>
          <a:srgbClr val="FFFFFF"/>
        </a:lt1>
        <a:dk2>
          <a:srgbClr val="51A0B9"/>
        </a:dk2>
        <a:lt2>
          <a:srgbClr val="DDDDDD"/>
        </a:lt2>
        <a:accent1>
          <a:srgbClr val="438ACB"/>
        </a:accent1>
        <a:accent2>
          <a:srgbClr val="77AE26"/>
        </a:accent2>
        <a:accent3>
          <a:srgbClr val="FFFFFF"/>
        </a:accent3>
        <a:accent4>
          <a:srgbClr val="404040"/>
        </a:accent4>
        <a:accent5>
          <a:srgbClr val="B0C4E2"/>
        </a:accent5>
        <a:accent6>
          <a:srgbClr val="6B9D21"/>
        </a:accent6>
        <a:hlink>
          <a:srgbClr val="449878"/>
        </a:hlink>
        <a:folHlink>
          <a:srgbClr val="90A8B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228TGp_report_light_v2 2">
        <a:dk1>
          <a:srgbClr val="4D4D4D"/>
        </a:dk1>
        <a:lt1>
          <a:srgbClr val="FFFFFF"/>
        </a:lt1>
        <a:dk2>
          <a:srgbClr val="0D8797"/>
        </a:dk2>
        <a:lt2>
          <a:srgbClr val="C0C0C0"/>
        </a:lt2>
        <a:accent1>
          <a:srgbClr val="8BB44E"/>
        </a:accent1>
        <a:accent2>
          <a:srgbClr val="4CB06D"/>
        </a:accent2>
        <a:accent3>
          <a:srgbClr val="FFFFFF"/>
        </a:accent3>
        <a:accent4>
          <a:srgbClr val="404040"/>
        </a:accent4>
        <a:accent5>
          <a:srgbClr val="C4D6B2"/>
        </a:accent5>
        <a:accent6>
          <a:srgbClr val="449F62"/>
        </a:accent6>
        <a:hlink>
          <a:srgbClr val="7B9CB5"/>
        </a:hlink>
        <a:folHlink>
          <a:srgbClr val="B3C1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228TGp_report_light_v2 3">
        <a:dk1>
          <a:srgbClr val="000066"/>
        </a:dk1>
        <a:lt1>
          <a:srgbClr val="FFFFFF"/>
        </a:lt1>
        <a:dk2>
          <a:srgbClr val="3491C4"/>
        </a:dk2>
        <a:lt2>
          <a:srgbClr val="DDDDDD"/>
        </a:lt2>
        <a:accent1>
          <a:srgbClr val="32B66E"/>
        </a:accent1>
        <a:accent2>
          <a:srgbClr val="36623F"/>
        </a:accent2>
        <a:accent3>
          <a:srgbClr val="FFFFFF"/>
        </a:accent3>
        <a:accent4>
          <a:srgbClr val="000056"/>
        </a:accent4>
        <a:accent5>
          <a:srgbClr val="ADD7BA"/>
        </a:accent5>
        <a:accent6>
          <a:srgbClr val="305838"/>
        </a:accent6>
        <a:hlink>
          <a:srgbClr val="4C9BBA"/>
        </a:hlink>
        <a:folHlink>
          <a:srgbClr val="A4D0A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228TGp_report_light_v2</Template>
  <TotalTime>0</TotalTime>
  <Words>1531</Words>
  <Application>WPS 演示</Application>
  <PresentationFormat>全屏显示(4:3)</PresentationFormat>
  <Paragraphs>63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32" baseType="lpstr">
      <vt:lpstr>Arial</vt:lpstr>
      <vt:lpstr>宋体</vt:lpstr>
      <vt:lpstr>Wingdings</vt:lpstr>
      <vt:lpstr>Verdana</vt:lpstr>
      <vt:lpstr>方正黑体_GBK</vt:lpstr>
      <vt:lpstr>微软雅黑</vt:lpstr>
      <vt:lpstr>方正小标宋_GBK</vt:lpstr>
      <vt:lpstr>方正隶书_GBK</vt:lpstr>
      <vt:lpstr>隶书</vt:lpstr>
      <vt:lpstr>方正仿宋_GBK</vt:lpstr>
      <vt:lpstr>仿宋_GB2312</vt:lpstr>
      <vt:lpstr>仿宋</vt:lpstr>
      <vt:lpstr>黑体</vt:lpstr>
      <vt:lpstr>Arial Unicode MS</vt:lpstr>
      <vt:lpstr>228TGp_report_light_v2</vt:lpstr>
      <vt:lpstr>1_228TGp_report_light_v2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MC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MC SYSTEM</dc:creator>
  <cp:lastModifiedBy>阿嘉</cp:lastModifiedBy>
  <cp:revision>139</cp:revision>
  <dcterms:created xsi:type="dcterms:W3CDTF">2012-01-11T08:17:46Z</dcterms:created>
  <dcterms:modified xsi:type="dcterms:W3CDTF">2023-08-14T09:32:49Z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2052-12.1.0.15120</vt:lpwstr>
  </property>
  <property fmtid="{D5CDD505-2E9C-101B-9397-08002B2CF9AE}" pid="3" name="ICV">
    <vt:lpwstr>AD439E0D185542B6802FFBB01606E66A_13</vt:lpwstr>
  </property>
</Properties>
</file>